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7"/>
    <p:restoredTop sz="85563"/>
  </p:normalViewPr>
  <p:slideViewPr>
    <p:cSldViewPr snapToGrid="0" snapToObjects="1">
      <p:cViewPr varScale="1">
        <p:scale>
          <a:sx n="102" d="100"/>
          <a:sy n="102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7AA2C-D7A9-0343-8EDA-F591522FDB49}" type="datetimeFigureOut">
              <a:rPr lang="en-US" smtClean="0"/>
              <a:t>3/16/17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FAE5D-9461-4A42-BEF2-63A9F6556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5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公式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FAE5D-9461-4A42-BEF2-63A9F65563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07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5A1E-B311-0948-BC11-3FA36CE5F397}" type="datetimeFigureOut">
              <a:rPr lang="en-US" smtClean="0"/>
              <a:t>3/16/17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542A-0531-2D45-A506-45638535B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19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5A1E-B311-0948-BC11-3FA36CE5F397}" type="datetimeFigureOut">
              <a:rPr lang="en-US" smtClean="0"/>
              <a:t>3/16/17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542A-0531-2D45-A506-45638535B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1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5A1E-B311-0948-BC11-3FA36CE5F397}" type="datetimeFigureOut">
              <a:rPr lang="en-US" smtClean="0"/>
              <a:t>3/16/17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542A-0531-2D45-A506-45638535B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89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5A1E-B311-0948-BC11-3FA36CE5F397}" type="datetimeFigureOut">
              <a:rPr lang="en-US" smtClean="0"/>
              <a:t>3/16/17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542A-0531-2D45-A506-45638535B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64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5A1E-B311-0948-BC11-3FA36CE5F397}" type="datetimeFigureOut">
              <a:rPr lang="en-US" smtClean="0"/>
              <a:t>3/16/17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542A-0531-2D45-A506-45638535B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55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5A1E-B311-0948-BC11-3FA36CE5F397}" type="datetimeFigureOut">
              <a:rPr lang="en-US" smtClean="0"/>
              <a:t>3/16/17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542A-0531-2D45-A506-45638535B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1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5A1E-B311-0948-BC11-3FA36CE5F397}" type="datetimeFigureOut">
              <a:rPr lang="en-US" smtClean="0"/>
              <a:t>3/16/17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542A-0531-2D45-A506-45638535B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06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5A1E-B311-0948-BC11-3FA36CE5F397}" type="datetimeFigureOut">
              <a:rPr lang="en-US" smtClean="0"/>
              <a:t>3/16/17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542A-0531-2D45-A506-45638535B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3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5A1E-B311-0948-BC11-3FA36CE5F397}" type="datetimeFigureOut">
              <a:rPr lang="en-US" smtClean="0"/>
              <a:t>3/16/17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542A-0531-2D45-A506-45638535B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1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5A1E-B311-0948-BC11-3FA36CE5F397}" type="datetimeFigureOut">
              <a:rPr lang="en-US" smtClean="0"/>
              <a:t>3/16/17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542A-0531-2D45-A506-45638535B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7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5A1E-B311-0948-BC11-3FA36CE5F397}" type="datetimeFigureOut">
              <a:rPr lang="en-US" smtClean="0"/>
              <a:t>3/16/17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542A-0531-2D45-A506-45638535B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25A1E-B311-0948-BC11-3FA36CE5F397}" type="datetimeFigureOut">
              <a:rPr lang="en-US" smtClean="0"/>
              <a:t>3/16/17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E542A-0531-2D45-A506-45638535B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3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Mobile Safety</a:t>
            </a:r>
            <a:br>
              <a:rPr lang="en-US" dirty="0" smtClean="0"/>
            </a:br>
            <a:r>
              <a:rPr lang="en-US" sz="2800" dirty="0" smtClean="0"/>
              <a:t>-Android 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03.16.2017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4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75" y="58181"/>
            <a:ext cx="10515600" cy="1325563"/>
          </a:xfrm>
        </p:spPr>
        <p:txBody>
          <a:bodyPr/>
          <a:lstStyle/>
          <a:p>
            <a:r>
              <a:rPr lang="en-US" dirty="0" smtClean="0"/>
              <a:t>Suspicious app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32" y="1484038"/>
            <a:ext cx="5032471" cy="15393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6202362"/>
            <a:ext cx="6769100" cy="25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03" y="3424610"/>
            <a:ext cx="4164013" cy="23370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7937" y="1199078"/>
            <a:ext cx="1049775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Android: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86781" y="720962"/>
            <a:ext cx="611065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iOS: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6287" y="5741208"/>
            <a:ext cx="16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9 Strong words!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2444564" y="2069546"/>
            <a:ext cx="1557348" cy="368326"/>
          </a:xfrm>
          <a:prstGeom prst="donut">
            <a:avLst>
              <a:gd name="adj" fmla="val 23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998" y="612982"/>
            <a:ext cx="2878568" cy="4716256"/>
          </a:xfrm>
          <a:prstGeom prst="rect">
            <a:avLst/>
          </a:prstGeom>
        </p:spPr>
      </p:pic>
      <p:sp>
        <p:nvSpPr>
          <p:cNvPr id="14" name="Donut 13"/>
          <p:cNvSpPr/>
          <p:nvPr/>
        </p:nvSpPr>
        <p:spPr>
          <a:xfrm>
            <a:off x="8409998" y="4810577"/>
            <a:ext cx="1557348" cy="368326"/>
          </a:xfrm>
          <a:prstGeom prst="donut">
            <a:avLst>
              <a:gd name="adj" fmla="val 23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260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37" y="365124"/>
            <a:ext cx="10515600" cy="1325563"/>
          </a:xfrm>
        </p:spPr>
        <p:txBody>
          <a:bodyPr/>
          <a:lstStyle/>
          <a:p>
            <a:r>
              <a:rPr lang="en-US" dirty="0" smtClean="0"/>
              <a:t>Suspicious apps in “</a:t>
            </a:r>
            <a:r>
              <a:rPr lang="en-US" dirty="0" smtClean="0">
                <a:solidFill>
                  <a:srgbClr val="92D050"/>
                </a:solidFill>
              </a:rPr>
              <a:t>Everyone</a:t>
            </a:r>
            <a:r>
              <a:rPr lang="en-US" dirty="0" smtClean="0"/>
              <a:t>” level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49" y="1500922"/>
            <a:ext cx="6257925" cy="2003525"/>
          </a:xfrm>
        </p:spPr>
      </p:pic>
      <p:sp>
        <p:nvSpPr>
          <p:cNvPr id="5" name="TextBox 4"/>
          <p:cNvSpPr txBox="1"/>
          <p:nvPr/>
        </p:nvSpPr>
        <p:spPr>
          <a:xfrm>
            <a:off x="9004697" y="1406214"/>
            <a:ext cx="261090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Suspicious_app_0314.xlsx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411391"/>
              </p:ext>
            </p:extLst>
          </p:nvPr>
        </p:nvGraphicFramePr>
        <p:xfrm>
          <a:off x="385752" y="3854494"/>
          <a:ext cx="11082345" cy="740898"/>
        </p:xfrm>
        <a:graphic>
          <a:graphicData uri="http://schemas.openxmlformats.org/drawingml/2006/table">
            <a:tbl>
              <a:tblPr firstRow="1" firstCol="1" lastCol="1">
                <a:tableStyleId>{93296810-A885-4BE3-A3E7-6D5BEEA58F35}</a:tableStyleId>
              </a:tblPr>
              <a:tblGrid>
                <a:gridCol w="1810307"/>
                <a:gridCol w="545414"/>
                <a:gridCol w="545414"/>
                <a:gridCol w="545414"/>
                <a:gridCol w="545414"/>
                <a:gridCol w="545414"/>
                <a:gridCol w="545414"/>
                <a:gridCol w="545414"/>
                <a:gridCol w="545414"/>
                <a:gridCol w="545414"/>
                <a:gridCol w="545414"/>
                <a:gridCol w="545414"/>
                <a:gridCol w="545414"/>
                <a:gridCol w="545414"/>
                <a:gridCol w="545414"/>
                <a:gridCol w="545414"/>
                <a:gridCol w="545414"/>
                <a:gridCol w="545414"/>
              </a:tblGrid>
              <a:tr h="3857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Num of strong</a:t>
                      </a:r>
                      <a:r>
                        <a:rPr lang="en-US" sz="1400" u="none" strike="noStrike" baseline="0" dirty="0" smtClean="0">
                          <a:effectLst/>
                        </a:rPr>
                        <a:t> words</a:t>
                      </a:r>
                    </a:p>
                    <a:p>
                      <a:pPr algn="ctr" fontAlgn="b"/>
                      <a:r>
                        <a:rPr lang="en-US" sz="1400" u="none" strike="noStrike" baseline="0" dirty="0" smtClean="0">
                          <a:effectLst/>
                        </a:rPr>
                        <a:t> in the app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u="none" strike="noStrike" dirty="0">
                          <a:effectLst/>
                        </a:rPr>
                        <a:t>11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 dirty="0">
                          <a:effectLst/>
                        </a:rPr>
                        <a:t>12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 dirty="0">
                          <a:effectLst/>
                        </a:rPr>
                        <a:t>13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Grand Total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78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Num</a:t>
                      </a:r>
                      <a:r>
                        <a:rPr lang="en-US" sz="1400" u="none" strike="noStrike" baseline="0" dirty="0" smtClean="0">
                          <a:effectLst/>
                        </a:rPr>
                        <a:t> of apps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 dirty="0">
                          <a:effectLst/>
                        </a:rPr>
                        <a:t>5528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1595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 dirty="0">
                          <a:effectLst/>
                        </a:rPr>
                        <a:t>632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 dirty="0">
                          <a:effectLst/>
                        </a:rPr>
                        <a:t>200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 dirty="0">
                          <a:effectLst/>
                        </a:rPr>
                        <a:t>67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u="none" strike="noStrike" dirty="0">
                          <a:effectLst/>
                        </a:rPr>
                        <a:t>39</a:t>
                      </a:r>
                      <a:endParaRPr lang="uk-U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</a:rPr>
                        <a:t>23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 dirty="0">
                          <a:effectLst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 dirty="0">
                          <a:effectLst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8138</a:t>
                      </a:r>
                      <a:endParaRPr lang="is-I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7" name="Left Brace 6"/>
          <p:cNvSpPr/>
          <p:nvPr/>
        </p:nvSpPr>
        <p:spPr>
          <a:xfrm rot="16200000">
            <a:off x="8341099" y="2496202"/>
            <a:ext cx="234208" cy="47720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72191" y="5102779"/>
            <a:ext cx="5716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54</a:t>
            </a:r>
            <a:r>
              <a:rPr lang="en-US" dirty="0" smtClean="0"/>
              <a:t> apps: has </a:t>
            </a:r>
            <a:r>
              <a:rPr lang="en-US" dirty="0" smtClean="0">
                <a:solidFill>
                  <a:srgbClr val="FF0000"/>
                </a:solidFill>
              </a:rPr>
              <a:t>more than 8 </a:t>
            </a:r>
            <a:r>
              <a:rPr lang="en-US" dirty="0" smtClean="0"/>
              <a:t>strong words in their description 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 rot="16200000">
            <a:off x="6895660" y="2051767"/>
            <a:ext cx="424750" cy="74723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66417" y="6029778"/>
            <a:ext cx="595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1015</a:t>
            </a:r>
            <a:r>
              <a:rPr lang="en-US" dirty="0" smtClean="0"/>
              <a:t> apps: has </a:t>
            </a:r>
            <a:r>
              <a:rPr lang="en-US" dirty="0" smtClean="0">
                <a:solidFill>
                  <a:srgbClr val="FF0000"/>
                </a:solidFill>
              </a:rPr>
              <a:t>more than 3 </a:t>
            </a:r>
            <a:r>
              <a:rPr lang="en-US" dirty="0" smtClean="0"/>
              <a:t>strong words in their description 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472488" y="1775546"/>
            <a:ext cx="357187" cy="153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704139" y="3347107"/>
            <a:ext cx="248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28,974</a:t>
            </a:r>
            <a:r>
              <a:rPr lang="en-US" dirty="0" smtClean="0"/>
              <a:t> “Everyone” apps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97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32013"/>
          </a:xfrm>
        </p:spPr>
        <p:txBody>
          <a:bodyPr/>
          <a:lstStyle/>
          <a:p>
            <a:r>
              <a:rPr lang="en-US" dirty="0" smtClean="0"/>
              <a:t>Strong word list – Absolute method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Similarity – Relative method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759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71487" y="381001"/>
            <a:ext cx="4129088" cy="542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Step </a:t>
            </a:r>
            <a:r>
              <a:rPr lang="en-US" dirty="0" smtClean="0">
                <a:solidFill>
                  <a:schemeClr val="bg1"/>
                </a:solidFill>
              </a:rPr>
              <a:t>1: </a:t>
            </a:r>
            <a:r>
              <a:rPr lang="en-US" dirty="0">
                <a:solidFill>
                  <a:schemeClr val="bg1"/>
                </a:solidFill>
              </a:rPr>
              <a:t>I</a:t>
            </a:r>
            <a:r>
              <a:rPr lang="en-US" dirty="0" smtClean="0">
                <a:solidFill>
                  <a:schemeClr val="bg1"/>
                </a:solidFill>
              </a:rPr>
              <a:t>dentify reason for maturity rating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595438" y="1419226"/>
            <a:ext cx="3890963" cy="745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Step 2</a:t>
            </a:r>
            <a:r>
              <a:rPr lang="en-US" smtClean="0">
                <a:solidFill>
                  <a:schemeClr val="bg1"/>
                </a:solidFill>
              </a:rPr>
              <a:t>: Tag </a:t>
            </a:r>
            <a:r>
              <a:rPr lang="en-US" dirty="0" smtClean="0">
                <a:solidFill>
                  <a:schemeClr val="bg1"/>
                </a:solidFill>
              </a:rPr>
              <a:t>each app based on feature, generate app dataset for each feature 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014661" y="2693194"/>
            <a:ext cx="4038601" cy="542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Step 3. Generate key word frequency distribution for each feature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52862" y="3764757"/>
            <a:ext cx="3857626" cy="542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Step 4. Build lexicon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033962" y="4836320"/>
            <a:ext cx="4038601" cy="542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Step 5. Human screening, human adding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110288" y="5907883"/>
            <a:ext cx="4748212" cy="542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Step 6. Testing Lexicon -&gt;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suspicious apps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2786063" y="1071563"/>
            <a:ext cx="228598" cy="2286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3824285" y="2286000"/>
            <a:ext cx="228598" cy="2286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5214939" y="3414713"/>
            <a:ext cx="228598" cy="2286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6238876" y="4457701"/>
            <a:ext cx="228598" cy="2286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7439026" y="5529264"/>
            <a:ext cx="228598" cy="2286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6" y="115491"/>
            <a:ext cx="1828800" cy="1117600"/>
          </a:xfrm>
          <a:prstGeom prst="rect">
            <a:avLst/>
          </a:prstGeom>
        </p:spPr>
      </p:pic>
      <p:sp>
        <p:nvSpPr>
          <p:cNvPr id="18" name="Donut 17"/>
          <p:cNvSpPr/>
          <p:nvPr/>
        </p:nvSpPr>
        <p:spPr>
          <a:xfrm>
            <a:off x="5486401" y="613569"/>
            <a:ext cx="1952625" cy="694531"/>
          </a:xfrm>
          <a:prstGeom prst="donut">
            <a:avLst>
              <a:gd name="adj" fmla="val 23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710488" y="923926"/>
            <a:ext cx="4191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129588" y="739260"/>
            <a:ext cx="14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“Sex” feature</a:t>
            </a:r>
            <a:endParaRPr lang="en-US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783866"/>
              </p:ext>
            </p:extLst>
          </p:nvPr>
        </p:nvGraphicFramePr>
        <p:xfrm>
          <a:off x="5551575" y="1463040"/>
          <a:ext cx="6588917" cy="8229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49259"/>
                <a:gridCol w="1033288"/>
                <a:gridCol w="1181241"/>
                <a:gridCol w="1147442"/>
                <a:gridCol w="531263"/>
                <a:gridCol w="911757"/>
                <a:gridCol w="934667"/>
              </a:tblGrid>
              <a:tr h="44221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Violence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Fantasy Violence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Alcohol</a:t>
                      </a:r>
                      <a:r>
                        <a:rPr lang="en-US" sz="1400" baseline="0" dirty="0" smtClean="0"/>
                        <a:t> Drug Tobacco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Gambling</a:t>
                      </a:r>
                      <a:endParaRPr lang="en-US" sz="1400" dirty="0"/>
                    </a:p>
                  </a:txBody>
                  <a:tcPr/>
                </a:tc>
              </a:tr>
              <a:tr h="17688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ysClr val="windowText" lastClr="000000"/>
                          </a:solidFill>
                        </a:rPr>
                        <a:t># Apps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2347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2045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262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1811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8129588" y="3851553"/>
            <a:ext cx="68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Ratio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53324" y="2814638"/>
            <a:ext cx="340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Frequency,  Normalized 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636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337" y="342900"/>
            <a:ext cx="10267950" cy="10906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 3. Generate key word frequency distribution for each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387" y="1882776"/>
            <a:ext cx="10515600" cy="254635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Tokenize, stop word removal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Stemming: </a:t>
            </a:r>
            <a:r>
              <a:rPr lang="en-US" dirty="0" err="1" smtClean="0"/>
              <a:t>PorterStemmer</a:t>
            </a:r>
            <a:r>
              <a:rPr lang="en-US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Frequency distribution for each feature: </a:t>
            </a:r>
            <a:r>
              <a:rPr lang="en-US" dirty="0" err="1" smtClean="0"/>
              <a:t>FreqDist</a:t>
            </a:r>
            <a:r>
              <a:rPr lang="en-US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Aggregate word frequency of each feature for every token, calculate total frequency of each token </a:t>
            </a:r>
          </a:p>
        </p:txBody>
      </p:sp>
    </p:spTree>
    <p:extLst>
      <p:ext uri="{BB962C8B-B14F-4D97-AF65-F5344CB8AC3E}">
        <p14:creationId xmlns:p14="http://schemas.microsoft.com/office/powerpoint/2010/main" val="197906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162" y="1739901"/>
            <a:ext cx="10515600" cy="9604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5. Normalization 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9563" y="250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Step 3. Generate key word frequency distribution for each feature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341459"/>
              </p:ext>
            </p:extLst>
          </p:nvPr>
        </p:nvGraphicFramePr>
        <p:xfrm>
          <a:off x="2272904" y="2403208"/>
          <a:ext cx="6588917" cy="8229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49259"/>
                <a:gridCol w="1033288"/>
                <a:gridCol w="1181241"/>
                <a:gridCol w="1147442"/>
                <a:gridCol w="531263"/>
                <a:gridCol w="911757"/>
                <a:gridCol w="934667"/>
              </a:tblGrid>
              <a:tr h="44221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Violence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Fantasy Violence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Alcohol</a:t>
                      </a:r>
                      <a:r>
                        <a:rPr lang="en-US" sz="1400" baseline="0" dirty="0" smtClean="0"/>
                        <a:t> Drug Tobacco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Gambling</a:t>
                      </a:r>
                      <a:endParaRPr lang="en-US" sz="1400" dirty="0"/>
                    </a:p>
                  </a:txBody>
                  <a:tcPr/>
                </a:tc>
              </a:tr>
              <a:tr h="17688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ysClr val="windowText" lastClr="000000"/>
                          </a:solidFill>
                        </a:rPr>
                        <a:t># Apps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2347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2045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184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221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262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1811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" y="4207986"/>
            <a:ext cx="7962900" cy="63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63" y="5364161"/>
            <a:ext cx="9220200" cy="6223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14463" y="3478252"/>
            <a:ext cx="792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“Sex”, “Language”, “ADT” has much fewer apps than the other three features.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229100" y="4931885"/>
            <a:ext cx="290512" cy="3433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19612" y="4918907"/>
            <a:ext cx="150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Normalization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861821" y="6322970"/>
            <a:ext cx="29243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Final Distribution: </a:t>
            </a:r>
            <a:r>
              <a:rPr lang="en-US" i="1" dirty="0" err="1" smtClean="0">
                <a:solidFill>
                  <a:srgbClr val="FF0000"/>
                </a:solidFill>
              </a:rPr>
              <a:t>tokens.xlsx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057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6" y="248443"/>
            <a:ext cx="10515600" cy="1325563"/>
          </a:xfrm>
        </p:spPr>
        <p:txBody>
          <a:bodyPr/>
          <a:lstStyle/>
          <a:p>
            <a:r>
              <a:rPr lang="en-US" dirty="0" smtClean="0"/>
              <a:t>Step 4: Build Lexicon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1" y="1680332"/>
            <a:ext cx="3028949" cy="13059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1) Calculate “Ratio”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/>
              <a:t>For each word: </a:t>
            </a:r>
            <a:endParaRPr lang="en-US" sz="1900" dirty="0"/>
          </a:p>
        </p:txBody>
      </p:sp>
      <p:sp>
        <p:nvSpPr>
          <p:cNvPr id="4" name="TextBox 3"/>
          <p:cNvSpPr txBox="1"/>
          <p:nvPr/>
        </p:nvSpPr>
        <p:spPr>
          <a:xfrm>
            <a:off x="682270" y="3423547"/>
            <a:ext cx="2693110" cy="175432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%V = V_freq / Total_freq</a:t>
            </a:r>
          </a:p>
          <a:p>
            <a:r>
              <a:rPr lang="en-US" dirty="0" smtClean="0"/>
              <a:t>%FV = FV_freq / Total_freq</a:t>
            </a:r>
          </a:p>
          <a:p>
            <a:r>
              <a:rPr lang="en-US" dirty="0" smtClean="0"/>
              <a:t>%A = </a:t>
            </a:r>
            <a:r>
              <a:rPr lang="en-US" dirty="0"/>
              <a:t>A</a:t>
            </a:r>
            <a:r>
              <a:rPr lang="en-US" dirty="0" smtClean="0"/>
              <a:t>_freq / Total_freq</a:t>
            </a:r>
          </a:p>
          <a:p>
            <a:r>
              <a:rPr lang="en-US" dirty="0" smtClean="0"/>
              <a:t>%S = </a:t>
            </a:r>
            <a:r>
              <a:rPr lang="en-US" dirty="0"/>
              <a:t>S</a:t>
            </a:r>
            <a:r>
              <a:rPr lang="en-US" dirty="0" smtClean="0"/>
              <a:t>_freq / Total_freq</a:t>
            </a:r>
          </a:p>
          <a:p>
            <a:r>
              <a:rPr lang="en-US" dirty="0" smtClean="0"/>
              <a:t>%G = </a:t>
            </a:r>
            <a:r>
              <a:rPr lang="en-US" dirty="0"/>
              <a:t>G</a:t>
            </a:r>
            <a:r>
              <a:rPr lang="en-US" dirty="0" smtClean="0"/>
              <a:t>_freq / Total_freq</a:t>
            </a:r>
          </a:p>
          <a:p>
            <a:r>
              <a:rPr lang="en-US" dirty="0" smtClean="0"/>
              <a:t>%L = </a:t>
            </a:r>
            <a:r>
              <a:rPr lang="en-US" dirty="0"/>
              <a:t>L</a:t>
            </a:r>
            <a:r>
              <a:rPr lang="en-US" dirty="0" smtClean="0"/>
              <a:t>_freq / Total_freq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43525" y="1455029"/>
            <a:ext cx="390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Equally Distributed words -&gt; </a:t>
            </a:r>
            <a:r>
              <a:rPr lang="en-US" dirty="0" smtClean="0">
                <a:solidFill>
                  <a:srgbClr val="FF0000"/>
                </a:solidFill>
              </a:rPr>
              <a:t>Stop words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43525" y="3884483"/>
            <a:ext cx="390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Unequally Distributed words -&gt; </a:t>
            </a:r>
            <a:r>
              <a:rPr lang="en-US" dirty="0" smtClean="0">
                <a:solidFill>
                  <a:srgbClr val="FF0000"/>
                </a:solidFill>
              </a:rPr>
              <a:t>Lexicon</a:t>
            </a:r>
          </a:p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63" y="1927529"/>
            <a:ext cx="8262937" cy="184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05" y="4530813"/>
            <a:ext cx="8241495" cy="1294119"/>
          </a:xfrm>
          <a:prstGeom prst="rect">
            <a:avLst/>
          </a:prstGeom>
        </p:spPr>
      </p:pic>
      <p:sp>
        <p:nvSpPr>
          <p:cNvPr id="9" name="Donut 8"/>
          <p:cNvSpPr/>
          <p:nvPr/>
        </p:nvSpPr>
        <p:spPr>
          <a:xfrm>
            <a:off x="10601330" y="4657725"/>
            <a:ext cx="385762" cy="266788"/>
          </a:xfrm>
          <a:prstGeom prst="donut">
            <a:avLst>
              <a:gd name="adj" fmla="val 23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10596564" y="4838701"/>
            <a:ext cx="385762" cy="266788"/>
          </a:xfrm>
          <a:prstGeom prst="donut">
            <a:avLst>
              <a:gd name="adj" fmla="val 23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10634660" y="5205417"/>
            <a:ext cx="385762" cy="266788"/>
          </a:xfrm>
          <a:prstGeom prst="donut">
            <a:avLst>
              <a:gd name="adj" fmla="val 23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10615608" y="5400681"/>
            <a:ext cx="385762" cy="266788"/>
          </a:xfrm>
          <a:prstGeom prst="donut">
            <a:avLst>
              <a:gd name="adj" fmla="val 23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/>
          <p:cNvSpPr/>
          <p:nvPr/>
        </p:nvSpPr>
        <p:spPr>
          <a:xfrm>
            <a:off x="5783871" y="4981665"/>
            <a:ext cx="1557348" cy="368326"/>
          </a:xfrm>
          <a:prstGeom prst="donut">
            <a:avLst>
              <a:gd name="adj" fmla="val 23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5741007" y="5572570"/>
            <a:ext cx="1659918" cy="348058"/>
          </a:xfrm>
          <a:prstGeom prst="donut">
            <a:avLst>
              <a:gd name="adj" fmla="val 23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47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175" y="293687"/>
            <a:ext cx="10515600" cy="1325563"/>
          </a:xfrm>
        </p:spPr>
        <p:txBody>
          <a:bodyPr/>
          <a:lstStyle/>
          <a:p>
            <a:r>
              <a:rPr lang="en-US" dirty="0" smtClean="0"/>
              <a:t>Step 4: Build Lexicon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625" y="1811338"/>
            <a:ext cx="10515600" cy="336073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2) Lexicon select rules:</a:t>
            </a:r>
          </a:p>
          <a:p>
            <a:pPr marL="0" indent="0">
              <a:buNone/>
            </a:pPr>
            <a:r>
              <a:rPr lang="en-US" dirty="0" smtClean="0"/>
              <a:t>	1. Big head: 1 feature distribution &gt; 80%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2. Big head: 2 features distribution &gt; 85%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V + FV &gt; 85% (they are similar)</a:t>
            </a:r>
          </a:p>
          <a:p>
            <a:pPr marL="0" indent="0">
              <a:buNone/>
            </a:pPr>
            <a:r>
              <a:rPr lang="en-US" dirty="0" smtClean="0"/>
              <a:t>	3. Small tail:  3 features distribution &lt; 5% </a:t>
            </a:r>
          </a:p>
        </p:txBody>
      </p:sp>
    </p:spTree>
    <p:extLst>
      <p:ext uri="{BB962C8B-B14F-4D97-AF65-F5344CB8AC3E}">
        <p14:creationId xmlns:p14="http://schemas.microsoft.com/office/powerpoint/2010/main" val="1913619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5. Human screening, human adding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1) Human expert screening all the lexicon </a:t>
            </a:r>
          </a:p>
          <a:p>
            <a:pPr marL="0" indent="0">
              <a:buNone/>
            </a:pPr>
            <a:r>
              <a:rPr lang="en-US" dirty="0" smtClean="0"/>
              <a:t>-Categorize each feature into “</a:t>
            </a:r>
            <a:r>
              <a:rPr lang="en-US" dirty="0" smtClean="0">
                <a:solidFill>
                  <a:srgbClr val="00B050"/>
                </a:solidFill>
              </a:rPr>
              <a:t>Strong list</a:t>
            </a:r>
            <a:r>
              <a:rPr lang="en-US" dirty="0" smtClean="0"/>
              <a:t>” and “</a:t>
            </a:r>
            <a:r>
              <a:rPr lang="en-US" dirty="0" smtClean="0">
                <a:solidFill>
                  <a:srgbClr val="00B050"/>
                </a:solidFill>
              </a:rPr>
              <a:t>Weak list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-Delete unreasonable words</a:t>
            </a:r>
          </a:p>
          <a:p>
            <a:pPr marL="0" indent="0">
              <a:buNone/>
            </a:pPr>
            <a:r>
              <a:rPr lang="en-US" dirty="0" smtClean="0"/>
              <a:t>-Delete “Language” feature</a:t>
            </a:r>
          </a:p>
          <a:p>
            <a:r>
              <a:rPr lang="en-US" sz="2200" dirty="0" smtClean="0"/>
              <a:t> Top frequency words doesn’t make sense, hard to extract “strong language” content in app description </a:t>
            </a:r>
          </a:p>
          <a:p>
            <a:r>
              <a:rPr lang="en-US" sz="2200" dirty="0" smtClean="0"/>
              <a:t>“Language” feature always come with other feature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2) Human expert add some words into the lexicon</a:t>
            </a:r>
          </a:p>
          <a:p>
            <a:pPr>
              <a:buFontTx/>
              <a:buChar char="-"/>
            </a:pPr>
            <a:r>
              <a:rPr lang="en-US" dirty="0" smtClean="0"/>
              <a:t>“Sex”, “Alcohol, Drug, Tobacco” features have too few words, so add some words</a:t>
            </a:r>
          </a:p>
          <a:p>
            <a:pPr>
              <a:buFontTx/>
              <a:buChar char="-"/>
            </a:pPr>
            <a:r>
              <a:rPr lang="en-US" dirty="0" smtClean="0"/>
              <a:t>Add “Direct warning” feature: “for adults”, “21 years older”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87492" y="5976908"/>
            <a:ext cx="2942870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</a:rPr>
              <a:t>Final Lexicon: </a:t>
            </a:r>
            <a:r>
              <a:rPr lang="en-US" sz="2000" i="1" dirty="0" err="1" smtClean="0">
                <a:solidFill>
                  <a:srgbClr val="FF0000"/>
                </a:solidFill>
              </a:rPr>
              <a:t>Lexicon.xlsx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985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6: Testing Lexicon -&gt; Suspicious apps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Combine all “Strong list” into “Strong word list” </a:t>
            </a: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 smtClean="0"/>
              <a:t>Identify strong words in each app description 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Look at </a:t>
            </a:r>
            <a:r>
              <a:rPr lang="en-US" dirty="0" smtClean="0">
                <a:solidFill>
                  <a:srgbClr val="92D050"/>
                </a:solidFill>
              </a:rPr>
              <a:t>“Everyone” </a:t>
            </a:r>
            <a:r>
              <a:rPr lang="en-US" dirty="0" smtClean="0"/>
              <a:t>level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      It shouldn’t contain any Strong Words!!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400174" y="2443164"/>
            <a:ext cx="6958013" cy="81438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Strong word list </a:t>
            </a:r>
            <a:r>
              <a:rPr lang="en-US" sz="2000" dirty="0" smtClean="0"/>
              <a:t>= Violence_Strong + Sex_Strong + ADT_Strong + Gambling_Strong + DirectWarning_Strong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4724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Suspicious app 1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0" y="8439944"/>
            <a:ext cx="8585200" cy="25527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515" y="1553211"/>
            <a:ext cx="3409948" cy="4467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3" y="1925902"/>
            <a:ext cx="6259512" cy="1861186"/>
          </a:xfrm>
          <a:prstGeom prst="rect">
            <a:avLst/>
          </a:prstGeom>
        </p:spPr>
      </p:pic>
      <p:sp>
        <p:nvSpPr>
          <p:cNvPr id="7" name="Donut 6"/>
          <p:cNvSpPr/>
          <p:nvPr/>
        </p:nvSpPr>
        <p:spPr>
          <a:xfrm>
            <a:off x="2244539" y="2672332"/>
            <a:ext cx="1557348" cy="368326"/>
          </a:xfrm>
          <a:prstGeom prst="donut">
            <a:avLst>
              <a:gd name="adj" fmla="val 23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85" y="5192713"/>
            <a:ext cx="5537200" cy="31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7263" y="4672013"/>
            <a:ext cx="16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8 Strong words!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9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548</Words>
  <Application>Microsoft Macintosh PowerPoint</Application>
  <PresentationFormat>Widescreen</PresentationFormat>
  <Paragraphs>144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DengXian</vt:lpstr>
      <vt:lpstr>Arial</vt:lpstr>
      <vt:lpstr>Office Theme</vt:lpstr>
      <vt:lpstr>Mobile Safety -Android </vt:lpstr>
      <vt:lpstr>PowerPoint Presentation</vt:lpstr>
      <vt:lpstr>Step 3. Generate key word frequency distribution for each feature</vt:lpstr>
      <vt:lpstr>Step 3. Generate key word frequency distribution for each feature</vt:lpstr>
      <vt:lpstr>Step 4: Build Lexicon </vt:lpstr>
      <vt:lpstr>Step 4: Build Lexicon </vt:lpstr>
      <vt:lpstr>Step 5. Human screening, human adding </vt:lpstr>
      <vt:lpstr>Step 6: Testing Lexicon -&gt; Suspicious apps </vt:lpstr>
      <vt:lpstr>Suspicious app 1 </vt:lpstr>
      <vt:lpstr>Suspicious app 2</vt:lpstr>
      <vt:lpstr>Suspicious apps in “Everyone” level</vt:lpstr>
      <vt:lpstr>Next step: 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Safety -Android </dc:title>
  <dc:creator>Zeyang GONG</dc:creator>
  <cp:lastModifiedBy>Zeyang GONG</cp:lastModifiedBy>
  <cp:revision>22</cp:revision>
  <dcterms:created xsi:type="dcterms:W3CDTF">2017-03-15T17:39:17Z</dcterms:created>
  <dcterms:modified xsi:type="dcterms:W3CDTF">2017-03-17T16:37:55Z</dcterms:modified>
</cp:coreProperties>
</file>